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9" r:id="rId4"/>
    <p:sldId id="276" r:id="rId5"/>
    <p:sldId id="267" r:id="rId6"/>
    <p:sldId id="274" r:id="rId7"/>
    <p:sldId id="272" r:id="rId8"/>
    <p:sldId id="268" r:id="rId9"/>
    <p:sldId id="271" r:id="rId10"/>
    <p:sldId id="261" r:id="rId11"/>
    <p:sldId id="262" r:id="rId12"/>
    <p:sldId id="263" r:id="rId13"/>
    <p:sldId id="264" r:id="rId14"/>
    <p:sldId id="265" r:id="rId15"/>
    <p:sldId id="266" r:id="rId16"/>
    <p:sldId id="269" r:id="rId17"/>
    <p:sldId id="275" r:id="rId18"/>
    <p:sldId id="270" r:id="rId19"/>
    <p:sldId id="277" r:id="rId20"/>
    <p:sldId id="278" r:id="rId21"/>
    <p:sldId id="279" r:id="rId22"/>
    <p:sldId id="273" r:id="rId23"/>
    <p:sldId id="258" r:id="rId2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96" dt="2020-09-08T04:22:17.786"/>
    <p1510:client id="{5977B9F6-E252-4C00-8013-7DD9CE81AAB8}" v="3255" dt="2020-09-08T21:57:20.047"/>
    <p1510:client id="{BEEF2EA8-045C-4F73-8D11-0091279A61EB}" v="646" dt="2020-09-08T21:45:28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03D03-DABF-499C-BE86-1D59B8E0EC90}" type="datetimeFigureOut">
              <a:rPr lang="es-CO" smtClean="0"/>
              <a:t>8/09/2020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70C7-21C7-45C2-8E8E-F45EF9B6CE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39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31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528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162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08/09/2020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F0BDF9-307B-B741-BEA1-08430A2A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035D0B7-2081-46AB-95F3-4B40F11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4" y="1421511"/>
            <a:ext cx="9541566" cy="40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DAD0F-5825-4BAA-87C6-DC53404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ciudades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3D4059-58F7-4F4A-B211-AF7089A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605"/>
            <a:ext cx="5881053" cy="27251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48DAD50-42CE-4D47-B024-BC68890A38A4}"/>
              </a:ext>
            </a:extLst>
          </p:cNvPr>
          <p:cNvSpPr txBox="1"/>
          <p:nvPr/>
        </p:nvSpPr>
        <p:spPr>
          <a:xfrm>
            <a:off x="2343366" y="1791478"/>
            <a:ext cx="177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/>
              <a:t>San Juan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AFEC48-6B8E-4675-B086-D0810D388D09}"/>
              </a:ext>
            </a:extLst>
          </p:cNvPr>
          <p:cNvSpPr txBox="1"/>
          <p:nvPr/>
        </p:nvSpPr>
        <p:spPr>
          <a:xfrm>
            <a:off x="8294914" y="1726314"/>
            <a:ext cx="1882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/>
              <a:t>Iquitos</a:t>
            </a:r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2873880-896E-4A2C-B8DB-F737C618C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4" t="10467" r="8854" b="51397"/>
          <a:stretch/>
        </p:blipFill>
        <p:spPr>
          <a:xfrm>
            <a:off x="5739581" y="2555471"/>
            <a:ext cx="5881053" cy="27396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9705FE-AC4D-47F2-B8BD-2F12C0313F04}"/>
              </a:ext>
            </a:extLst>
          </p:cNvPr>
          <p:cNvSpPr txBox="1"/>
          <p:nvPr/>
        </p:nvSpPr>
        <p:spPr>
          <a:xfrm>
            <a:off x="1322759" y="5416426"/>
            <a:ext cx="93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Menor numero de casos en  Iquitos a diferencia de San Juan dando una idea de los errores </a:t>
            </a:r>
          </a:p>
        </p:txBody>
      </p:sp>
    </p:spTree>
    <p:extLst>
      <p:ext uri="{BB962C8B-B14F-4D97-AF65-F5344CB8AC3E}">
        <p14:creationId xmlns:p14="http://schemas.microsoft.com/office/powerpoint/2010/main" val="103073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EA760-6150-402D-8A19-B5992B87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B9C6C-D083-4A29-B4E4-3D3AF87CD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23" y="1490687"/>
            <a:ext cx="2707433" cy="488367"/>
          </a:xfrm>
        </p:spPr>
        <p:txBody>
          <a:bodyPr>
            <a:normAutofit/>
          </a:bodyPr>
          <a:lstStyle/>
          <a:p>
            <a:r>
              <a:rPr lang="es-CO"/>
              <a:t>Temperatura K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EB4CE2-D3E1-46E9-9EFA-AA20C79B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" y="2588880"/>
            <a:ext cx="6009013" cy="278045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A15B167-559F-4A99-9A1C-656001F86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27" t="10000" r="8599" b="51304"/>
          <a:stretch/>
        </p:blipFill>
        <p:spPr>
          <a:xfrm>
            <a:off x="6069761" y="2586862"/>
            <a:ext cx="6009013" cy="28296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2979C-1A63-4E6F-9F01-A189C08BA702}"/>
              </a:ext>
            </a:extLst>
          </p:cNvPr>
          <p:cNvSpPr txBox="1"/>
          <p:nvPr/>
        </p:nvSpPr>
        <p:spPr>
          <a:xfrm>
            <a:off x="3065254" y="5535561"/>
            <a:ext cx="642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En Iquitos no intenta predecir un numero de casos similar a las semanas mas afectados, a diferencia de San Juan</a:t>
            </a:r>
          </a:p>
        </p:txBody>
      </p:sp>
    </p:spTree>
    <p:extLst>
      <p:ext uri="{BB962C8B-B14F-4D97-AF65-F5344CB8AC3E}">
        <p14:creationId xmlns:p14="http://schemas.microsoft.com/office/powerpoint/2010/main" val="307200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60DB5-644B-4066-8779-F09145A4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C4A902-A70B-40C5-B377-B94A68A5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" y="2248237"/>
            <a:ext cx="5689101" cy="2626528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625D957-2CAE-40BB-9FAD-BFB55AD67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23" y="1490687"/>
            <a:ext cx="2707433" cy="488367"/>
          </a:xfrm>
        </p:spPr>
        <p:txBody>
          <a:bodyPr>
            <a:normAutofit/>
          </a:bodyPr>
          <a:lstStyle/>
          <a:p>
            <a:r>
              <a:rPr lang="es-CO"/>
              <a:t>Temperatura C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C6F8AEE-D894-4E56-BCF8-E7F41B8FA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8" t="10037" r="7707" b="50000"/>
          <a:stretch/>
        </p:blipFill>
        <p:spPr>
          <a:xfrm>
            <a:off x="5664697" y="2103774"/>
            <a:ext cx="5947199" cy="28650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0E1DDF-242A-4521-8A9A-5C08DC38BA85}"/>
              </a:ext>
            </a:extLst>
          </p:cNvPr>
          <p:cNvSpPr txBox="1"/>
          <p:nvPr/>
        </p:nvSpPr>
        <p:spPr>
          <a:xfrm>
            <a:off x="3035757" y="5381941"/>
            <a:ext cx="6420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 diferencia de los grados K, en San Juan no intenta predecir un numero de casos similar a las semanas mas afectados, a diferencia de Iquitos</a:t>
            </a:r>
          </a:p>
        </p:txBody>
      </p:sp>
    </p:spTree>
    <p:extLst>
      <p:ext uri="{BB962C8B-B14F-4D97-AF65-F5344CB8AC3E}">
        <p14:creationId xmlns:p14="http://schemas.microsoft.com/office/powerpoint/2010/main" val="412448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44A15-6F4F-41AD-8D61-CA0518EE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590EE2-89E4-481D-A2D2-E949579C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" y="2566035"/>
            <a:ext cx="5988892" cy="271828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EB9834C-D8D1-460A-A3F0-2A7721205737}"/>
              </a:ext>
            </a:extLst>
          </p:cNvPr>
          <p:cNvSpPr txBox="1">
            <a:spLocks/>
          </p:cNvSpPr>
          <p:nvPr/>
        </p:nvSpPr>
        <p:spPr>
          <a:xfrm>
            <a:off x="4368823" y="1490687"/>
            <a:ext cx="2707433" cy="48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NDVI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460F333-8E10-4A88-A628-EF17A90D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3" t="10609" r="8424" b="51397"/>
          <a:stretch/>
        </p:blipFill>
        <p:spPr>
          <a:xfrm>
            <a:off x="6021622" y="2521778"/>
            <a:ext cx="6079634" cy="28067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0214E6C-6E3B-4773-84E0-FB5ED53D95D4}"/>
              </a:ext>
            </a:extLst>
          </p:cNvPr>
          <p:cNvSpPr txBox="1"/>
          <p:nvPr/>
        </p:nvSpPr>
        <p:spPr>
          <a:xfrm>
            <a:off x="3401960" y="5732206"/>
            <a:ext cx="643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En San Juan no superan los 70 casos, comportamiento un tanto plano, en Iquitos los 20</a:t>
            </a:r>
          </a:p>
        </p:txBody>
      </p:sp>
    </p:spTree>
    <p:extLst>
      <p:ext uri="{BB962C8B-B14F-4D97-AF65-F5344CB8AC3E}">
        <p14:creationId xmlns:p14="http://schemas.microsoft.com/office/powerpoint/2010/main" val="36716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73CE9-8FAA-4806-BBCE-87CA40BA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48DF9A-42E7-4652-AFAA-CAD2B328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554"/>
            <a:ext cx="5991614" cy="2664138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4D216904-6D1C-4931-B80F-4A5D51F3927A}"/>
              </a:ext>
            </a:extLst>
          </p:cNvPr>
          <p:cNvSpPr txBox="1">
            <a:spLocks/>
          </p:cNvSpPr>
          <p:nvPr/>
        </p:nvSpPr>
        <p:spPr>
          <a:xfrm>
            <a:off x="4368823" y="1490687"/>
            <a:ext cx="2707433" cy="48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Humedad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1FFB23F-A5C4-4F42-BC1F-277D46848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997" t="10179" r="8997" b="50974"/>
          <a:stretch/>
        </p:blipFill>
        <p:spPr>
          <a:xfrm>
            <a:off x="5991614" y="2627496"/>
            <a:ext cx="5991614" cy="283825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4AB49F-ED8C-49B8-9599-C605CA2E7BD4}"/>
              </a:ext>
            </a:extLst>
          </p:cNvPr>
          <p:cNvSpPr txBox="1"/>
          <p:nvPr/>
        </p:nvSpPr>
        <p:spPr>
          <a:xfrm>
            <a:off x="2812026" y="5554918"/>
            <a:ext cx="682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Comportamiento sobresaliente para San Juan, mientras que en Iquitos predice casos con diferencias con poco error.</a:t>
            </a:r>
          </a:p>
        </p:txBody>
      </p:sp>
    </p:spTree>
    <p:extLst>
      <p:ext uri="{BB962C8B-B14F-4D97-AF65-F5344CB8AC3E}">
        <p14:creationId xmlns:p14="http://schemas.microsoft.com/office/powerpoint/2010/main" val="382422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73033-A291-4111-B9DC-D66948FE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18D64-AC6F-435F-92FC-A1112B3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091"/>
            <a:ext cx="5812971" cy="2674173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FE409C5-0A2E-4F51-8033-BC21FCF71C45}"/>
              </a:ext>
            </a:extLst>
          </p:cNvPr>
          <p:cNvSpPr txBox="1">
            <a:spLocks/>
          </p:cNvSpPr>
          <p:nvPr/>
        </p:nvSpPr>
        <p:spPr>
          <a:xfrm>
            <a:off x="4368823" y="1490687"/>
            <a:ext cx="2707433" cy="48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Precipitación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5718C88-CE78-4D60-B5F6-9711C241E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58" t="11326" r="9140" b="51542"/>
          <a:stretch/>
        </p:blipFill>
        <p:spPr>
          <a:xfrm>
            <a:off x="5722539" y="2496318"/>
            <a:ext cx="6262984" cy="28709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B5FED25-7977-480B-9DF8-81E48209FF8E}"/>
              </a:ext>
            </a:extLst>
          </p:cNvPr>
          <p:cNvSpPr txBox="1"/>
          <p:nvPr/>
        </p:nvSpPr>
        <p:spPr>
          <a:xfrm>
            <a:off x="3303639" y="5612037"/>
            <a:ext cx="535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Buen Comportamiento en Iquitos, y en San Juan en las semanas de casos menores.</a:t>
            </a:r>
          </a:p>
        </p:txBody>
      </p:sp>
    </p:spTree>
    <p:extLst>
      <p:ext uri="{BB962C8B-B14F-4D97-AF65-F5344CB8AC3E}">
        <p14:creationId xmlns:p14="http://schemas.microsoft.com/office/powerpoint/2010/main" val="126342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AF7A1-1A57-4A07-8B32-4EB53B9F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Aprendizaje no supervisado</a:t>
            </a:r>
            <a:br>
              <a:rPr lang="es-CO"/>
            </a:br>
            <a:endParaRPr lang="es-CO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CFA7151-6BD0-4721-9FF0-F7CF200B4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83" y="1690688"/>
            <a:ext cx="4580982" cy="305398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F6F7725-8B6E-4F95-A378-4079F04F1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292" y="1690688"/>
            <a:ext cx="4414656" cy="294310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1A822A0-5CC3-4986-83F5-6488925A892E}"/>
              </a:ext>
            </a:extLst>
          </p:cNvPr>
          <p:cNvSpPr txBox="1"/>
          <p:nvPr/>
        </p:nvSpPr>
        <p:spPr>
          <a:xfrm>
            <a:off x="1320019" y="4824744"/>
            <a:ext cx="304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temperaturas de 28 a 30 °C tiende a haber más casos.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5069F58-E0EE-433B-BB40-3EE944BB2375}"/>
              </a:ext>
            </a:extLst>
          </p:cNvPr>
          <p:cNvSpPr txBox="1"/>
          <p:nvPr/>
        </p:nvSpPr>
        <p:spPr>
          <a:xfrm>
            <a:off x="6733435" y="4824744"/>
            <a:ext cx="288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Cuando el NDVI equivale a 0,1 suelen haber más casos.</a:t>
            </a:r>
          </a:p>
        </p:txBody>
      </p:sp>
    </p:spTree>
    <p:extLst>
      <p:ext uri="{BB962C8B-B14F-4D97-AF65-F5344CB8AC3E}">
        <p14:creationId xmlns:p14="http://schemas.microsoft.com/office/powerpoint/2010/main" val="312130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AF7A1-1A57-4A07-8B32-4EB53B9F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Aprendizaje no supervisado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3773DBE-132E-46C8-9680-0315E647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756602"/>
            <a:ext cx="4414657" cy="294310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595B563-4853-4651-B5A5-7F0869A17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874" y="1756602"/>
            <a:ext cx="4414656" cy="29431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E13205D-B7A8-4199-9D04-4E2B00928A5F}"/>
              </a:ext>
            </a:extLst>
          </p:cNvPr>
          <p:cNvSpPr txBox="1"/>
          <p:nvPr/>
        </p:nvSpPr>
        <p:spPr>
          <a:xfrm>
            <a:off x="1320019" y="4824744"/>
            <a:ext cx="335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presentan más casos en niveles de humedad de 80-85%.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FBD8F8-4889-4027-8ABD-CF57B4195418}"/>
              </a:ext>
            </a:extLst>
          </p:cNvPr>
          <p:cNvSpPr txBox="1"/>
          <p:nvPr/>
        </p:nvSpPr>
        <p:spPr>
          <a:xfrm>
            <a:off x="6628100" y="4824743"/>
            <a:ext cx="388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presentan más casos en precipitaciones menores a 100 [mm].</a:t>
            </a:r>
          </a:p>
        </p:txBody>
      </p:sp>
    </p:spTree>
    <p:extLst>
      <p:ext uri="{BB962C8B-B14F-4D97-AF65-F5344CB8AC3E}">
        <p14:creationId xmlns:p14="http://schemas.microsoft.com/office/powerpoint/2010/main" val="237700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F2EA5-6912-40AD-B94A-9C086A80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6D2B87-C67F-4765-A9AD-90E18E4E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/>
              <a:t>Los dos estimadores que muestran mejores resultados mas cercanos a los casos de dengue son los estimadores de </a:t>
            </a:r>
            <a:r>
              <a:rPr lang="es-CO" err="1"/>
              <a:t>Random</a:t>
            </a:r>
            <a:r>
              <a:rPr lang="es-CO"/>
              <a:t> Forest </a:t>
            </a:r>
            <a:r>
              <a:rPr lang="es-CO" err="1"/>
              <a:t>Regression</a:t>
            </a:r>
            <a:r>
              <a:rPr lang="es-CO"/>
              <a:t> y </a:t>
            </a:r>
            <a:r>
              <a:rPr lang="es-CO" err="1"/>
              <a:t>Decision</a:t>
            </a:r>
            <a:r>
              <a:rPr lang="es-CO"/>
              <a:t> </a:t>
            </a:r>
            <a:r>
              <a:rPr lang="es-CO" err="1"/>
              <a:t>Tree</a:t>
            </a:r>
            <a:r>
              <a:rPr lang="es-CO"/>
              <a:t> </a:t>
            </a:r>
            <a:r>
              <a:rPr lang="es-CO" err="1"/>
              <a:t>Regression</a:t>
            </a:r>
            <a:r>
              <a:rPr lang="es-CO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F52B6C-D241-460B-88A8-0915A082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7" y="3159209"/>
            <a:ext cx="4506093" cy="28595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1F7762-A796-4DA1-A8F0-52EDD177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31" y="3408900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6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BCC8B-49D0-4338-AE3A-D5A797D6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58043-4AC9-4274-8101-80C43318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/>
              <a:t>Los algoritmos implementados para predecir el numero de casos tuvieron un mejor funcionamiento en la ciudad de  Iquitos, a diferencia de San Juan.</a:t>
            </a:r>
          </a:p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317ED5-58B2-4F92-AF77-7E5D4F52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4" y="3234813"/>
            <a:ext cx="3757806" cy="22859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1E99BA-DBD6-4264-AABC-D1B151516A7D}"/>
              </a:ext>
            </a:extLst>
          </p:cNvPr>
          <p:cNvSpPr txBox="1"/>
          <p:nvPr/>
        </p:nvSpPr>
        <p:spPr>
          <a:xfrm>
            <a:off x="5712542" y="5807631"/>
            <a:ext cx="116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RMSE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DA4BC4-D26F-4A93-BCAB-543329B5C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35" y="3420394"/>
            <a:ext cx="3486520" cy="21790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316217-99C4-4E9C-9B5E-008716B64122}"/>
              </a:ext>
            </a:extLst>
          </p:cNvPr>
          <p:cNvSpPr txBox="1"/>
          <p:nvPr/>
        </p:nvSpPr>
        <p:spPr>
          <a:xfrm>
            <a:off x="2507226" y="5722374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IQUITOS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C97BE1-A7D3-4473-8E3F-81E8DB2EC0EA}"/>
              </a:ext>
            </a:extLst>
          </p:cNvPr>
          <p:cNvSpPr txBox="1"/>
          <p:nvPr/>
        </p:nvSpPr>
        <p:spPr>
          <a:xfrm>
            <a:off x="8662220" y="5807631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SAN JUAN</a:t>
            </a:r>
          </a:p>
        </p:txBody>
      </p:sp>
      <p:pic>
        <p:nvPicPr>
          <p:cNvPr id="1026" name="Picture 2" descr="Es menor que signo matemático | Icono Gratis">
            <a:extLst>
              <a:ext uri="{FF2B5EF4-FFF2-40B4-BE49-F238E27FC236}">
                <a16:creationId xmlns:a16="http://schemas.microsoft.com/office/drawing/2014/main" id="{FF6A4A3F-B734-4090-BE39-9AFEE7C0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132" y="3837650"/>
            <a:ext cx="1344561" cy="13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8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38A2F40-0DF2-49BF-9122-B5FD542576E7}"/>
              </a:ext>
            </a:extLst>
          </p:cNvPr>
          <p:cNvSpPr txBox="1"/>
          <p:nvPr/>
        </p:nvSpPr>
        <p:spPr>
          <a:xfrm>
            <a:off x="811763" y="709127"/>
            <a:ext cx="743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/>
              <a:t>Propósito y pregunta a responder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BC6B43-6849-4717-A930-45A09DDF8E43}"/>
              </a:ext>
            </a:extLst>
          </p:cNvPr>
          <p:cNvSpPr txBox="1"/>
          <p:nvPr/>
        </p:nvSpPr>
        <p:spPr>
          <a:xfrm>
            <a:off x="7996335" y="2901820"/>
            <a:ext cx="3890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El objetivo de este proyecto es predecir la cantidad de casos de dengue en una ciudad, según sus factores, en base a esto surge la pregunta principal.</a:t>
            </a:r>
          </a:p>
          <a:p>
            <a:endParaRPr lang="es-CO"/>
          </a:p>
          <a:p>
            <a:r>
              <a:rPr lang="es-CO"/>
              <a:t>¿Qué factores del ambiente son los que se deben tener en cuenta para predecir la propagación del dengue?</a:t>
            </a:r>
          </a:p>
        </p:txBody>
      </p:sp>
      <p:pic>
        <p:nvPicPr>
          <p:cNvPr id="1026" name="Picture 2" descr="mosq">
            <a:extLst>
              <a:ext uri="{FF2B5EF4-FFF2-40B4-BE49-F238E27FC236}">
                <a16:creationId xmlns:a16="http://schemas.microsoft.com/office/drawing/2014/main" id="{DE7E423D-98FE-4833-B1FF-3B65084A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2" y="1474033"/>
            <a:ext cx="7250243" cy="42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D4B59-54FA-4136-BCA5-CE91D2D3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C16E09-4335-46AE-B34B-11574E00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implementación de </a:t>
            </a:r>
            <a:r>
              <a:rPr lang="es-CO" dirty="0" err="1"/>
              <a:t>Kmeans</a:t>
            </a:r>
            <a:r>
              <a:rPr lang="es-CO" dirty="0"/>
              <a:t> permite en los factores de propagación identificar grupos en un rango de valores donde hay mayor números de casos.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C890A0-4088-4CCD-A79B-AA4B70F3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2" y="3292423"/>
            <a:ext cx="38766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7079-241D-4431-88AF-72CAF387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40602D-ACD6-44A7-A524-E2A1153F3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/>
              <a:t>Por ultimo el factor que mas ayudó para las distintas pruebas de machine </a:t>
            </a:r>
            <a:r>
              <a:rPr lang="es-CO" err="1"/>
              <a:t>learning</a:t>
            </a:r>
            <a:r>
              <a:rPr lang="es-CO"/>
              <a:t> supervisado y no supervisado fue la humedad por tener la menor distancia media cuadrática mínima (RMSE), y por identificar de mejor manera grupos con el </a:t>
            </a:r>
            <a:r>
              <a:rPr lang="es-CO" err="1"/>
              <a:t>Kmeans</a:t>
            </a:r>
            <a:r>
              <a:rPr lang="es-CO"/>
              <a:t>.</a:t>
            </a:r>
          </a:p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3EC2BF-3ACB-4854-8B87-0BED5FEB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92" y="3668060"/>
            <a:ext cx="3421175" cy="1973755"/>
          </a:xfrm>
          <a:prstGeom prst="rect">
            <a:avLst/>
          </a:prstGeom>
        </p:spPr>
      </p:pic>
      <p:pic>
        <p:nvPicPr>
          <p:cNvPr id="5122" name="Picture 2" descr="Control de la humedad relativa — Raig">
            <a:extLst>
              <a:ext uri="{FF2B5EF4-FFF2-40B4-BE49-F238E27FC236}">
                <a16:creationId xmlns:a16="http://schemas.microsoft.com/office/drawing/2014/main" id="{F1CE482A-1715-481E-A7B3-19486925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68060"/>
            <a:ext cx="3543300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2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75FA1-38B1-4F2A-85A4-F7C0708A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Trabajo futuro y ambición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AD772-4C74-4A27-944D-BF2C4B904CFA}"/>
              </a:ext>
            </a:extLst>
          </p:cNvPr>
          <p:cNvSpPr txBox="1"/>
          <p:nvPr/>
        </p:nvSpPr>
        <p:spPr>
          <a:xfrm>
            <a:off x="1276350" y="5530545"/>
            <a:ext cx="101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Más información: https://www.drivendata.org/competitions/44/dengai-predicting-disease-spread/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E4EB6D-8660-4228-BB26-4C908925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05" y="1373989"/>
            <a:ext cx="8981789" cy="941206"/>
          </a:xfrm>
          <a:prstGeom prst="rect">
            <a:avLst/>
          </a:prstGeom>
        </p:spPr>
      </p:pic>
      <p:pic>
        <p:nvPicPr>
          <p:cNvPr id="4098" name="Picture 2" descr="Deep Learning: ¿qué es y cómo se relaciona con el Machine Learning?">
            <a:extLst>
              <a:ext uri="{FF2B5EF4-FFF2-40B4-BE49-F238E27FC236}">
                <a16:creationId xmlns:a16="http://schemas.microsoft.com/office/drawing/2014/main" id="{CFC51DAC-0BE2-41CE-B185-469D2836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424083"/>
            <a:ext cx="4085618" cy="288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04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2926D-4BF0-402F-AAD5-6733A75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4" y="306813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¿Qué contiene nuestro </a:t>
            </a:r>
            <a:r>
              <a:rPr lang="es-CO" err="1"/>
              <a:t>dataset</a:t>
            </a:r>
            <a:r>
              <a:rPr lang="es-CO"/>
              <a:t>?</a:t>
            </a:r>
          </a:p>
        </p:txBody>
      </p:sp>
      <p:pic>
        <p:nvPicPr>
          <p:cNvPr id="2054" name="Picture 6" descr="La humedad relativa del aire interior y su efecto sobre las personas">
            <a:extLst>
              <a:ext uri="{FF2B5EF4-FFF2-40B4-BE49-F238E27FC236}">
                <a16:creationId xmlns:a16="http://schemas.microsoft.com/office/drawing/2014/main" id="{E9172A3D-5440-4943-A0E5-89023C75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93" y="1797863"/>
            <a:ext cx="3196258" cy="18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 TEMPERATURA - Calor y temperatura Montoya">
            <a:extLst>
              <a:ext uri="{FF2B5EF4-FFF2-40B4-BE49-F238E27FC236}">
                <a16:creationId xmlns:a16="http://schemas.microsoft.com/office/drawing/2014/main" id="{A954B209-E1D2-4F5F-A2EF-6821DF5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1" y="1752315"/>
            <a:ext cx="3196258" cy="193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34715D4-BDF8-4BE4-B01B-1F3D93C85BA3}"/>
              </a:ext>
            </a:extLst>
          </p:cNvPr>
          <p:cNvSpPr txBox="1"/>
          <p:nvPr/>
        </p:nvSpPr>
        <p:spPr>
          <a:xfrm>
            <a:off x="426828" y="3840415"/>
            <a:ext cx="3301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Temperatura</a:t>
            </a:r>
          </a:p>
          <a:p>
            <a:r>
              <a:rPr lang="es-CO" b="1"/>
              <a:t>-</a:t>
            </a:r>
            <a:r>
              <a:rPr lang="es-CO"/>
              <a:t>Unidades: °C, Kelvin.</a:t>
            </a:r>
          </a:p>
          <a:p>
            <a:r>
              <a:rPr lang="es-CO" b="1"/>
              <a:t>-</a:t>
            </a:r>
            <a:r>
              <a:rPr lang="es-CO"/>
              <a:t>Rango de valores: 21.4 a 30.6°C, </a:t>
            </a:r>
          </a:p>
          <a:p>
            <a:r>
              <a:rPr lang="es-CO"/>
              <a:t>294.89 a 302.61 Kelvin</a:t>
            </a:r>
          </a:p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1AB098-ACDD-4FBA-BF6E-967BCEEE6660}"/>
              </a:ext>
            </a:extLst>
          </p:cNvPr>
          <p:cNvSpPr txBox="1"/>
          <p:nvPr/>
        </p:nvSpPr>
        <p:spPr>
          <a:xfrm>
            <a:off x="3950523" y="3840415"/>
            <a:ext cx="3820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Humedad</a:t>
            </a:r>
          </a:p>
          <a:p>
            <a:r>
              <a:rPr lang="es-CO" b="1" dirty="0"/>
              <a:t>-</a:t>
            </a:r>
            <a:r>
              <a:rPr lang="es-CO" dirty="0"/>
              <a:t>Unidades: Gramo por kilogramo       de aire [g*kg], relativa (%).</a:t>
            </a:r>
          </a:p>
          <a:p>
            <a:r>
              <a:rPr lang="es-CO" b="1" dirty="0"/>
              <a:t>-</a:t>
            </a:r>
            <a:r>
              <a:rPr lang="es-CO" dirty="0"/>
              <a:t>Rango de valores:</a:t>
            </a:r>
          </a:p>
          <a:p>
            <a:r>
              <a:rPr lang="es-CO" dirty="0"/>
              <a:t> 11.71 a 20 [g*kg] , 57.78 a 98.61%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3947EB-FBAA-4C9B-A9FD-AB09A036AFF7}"/>
              </a:ext>
            </a:extLst>
          </p:cNvPr>
          <p:cNvSpPr txBox="1"/>
          <p:nvPr/>
        </p:nvSpPr>
        <p:spPr>
          <a:xfrm>
            <a:off x="7771031" y="3840415"/>
            <a:ext cx="349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Precipitación</a:t>
            </a:r>
          </a:p>
          <a:p>
            <a:r>
              <a:rPr lang="es-CO" b="1" dirty="0"/>
              <a:t>-</a:t>
            </a:r>
            <a:r>
              <a:rPr lang="es-CO" dirty="0"/>
              <a:t>Unidades: </a:t>
            </a:r>
            <a:r>
              <a:rPr lang="es-CO" dirty="0" err="1"/>
              <a:t>milimetros</a:t>
            </a:r>
            <a:r>
              <a:rPr lang="es-CO" dirty="0"/>
              <a:t> [mm]</a:t>
            </a:r>
          </a:p>
          <a:p>
            <a:r>
              <a:rPr lang="es-CO" b="1" dirty="0"/>
              <a:t>-</a:t>
            </a:r>
            <a:r>
              <a:rPr lang="es-CO" dirty="0"/>
              <a:t>Rango de valores: 0 a 390 [mm]</a:t>
            </a:r>
          </a:p>
          <a:p>
            <a:endParaRPr lang="es-CO" dirty="0"/>
          </a:p>
        </p:txBody>
      </p:sp>
      <p:pic>
        <p:nvPicPr>
          <p:cNvPr id="6" name="Picture 16" descr="Precipitación (meteorología) - Wikipedia, la enciclopedia libre">
            <a:extLst>
              <a:ext uri="{FF2B5EF4-FFF2-40B4-BE49-F238E27FC236}">
                <a16:creationId xmlns:a16="http://schemas.microsoft.com/office/drawing/2014/main" id="{703A833F-CC9C-4363-969B-C340ED5F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032" y="1775001"/>
            <a:ext cx="3196258" cy="18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2809201-39AE-425A-9C73-E05BFE765C0D}"/>
              </a:ext>
            </a:extLst>
          </p:cNvPr>
          <p:cNvSpPr txBox="1"/>
          <p:nvPr/>
        </p:nvSpPr>
        <p:spPr>
          <a:xfrm>
            <a:off x="3295650" y="5871740"/>
            <a:ext cx="897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i="1" u="sng"/>
              <a:t>Hay 1119 registros para cada factor climatológico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047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2926D-4BF0-402F-AAD5-6733A75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4" y="306813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¿Qué contiene nuestro </a:t>
            </a:r>
            <a:r>
              <a:rPr lang="es-CO" err="1"/>
              <a:t>dataset</a:t>
            </a:r>
            <a:r>
              <a:rPr lang="es-CO"/>
              <a:t>?</a:t>
            </a:r>
          </a:p>
        </p:txBody>
      </p:sp>
      <p:pic>
        <p:nvPicPr>
          <p:cNvPr id="2052" name="Picture 4" descr="NDVI Plant Health and Your Farm | Sentera">
            <a:extLst>
              <a:ext uri="{FF2B5EF4-FFF2-40B4-BE49-F238E27FC236}">
                <a16:creationId xmlns:a16="http://schemas.microsoft.com/office/drawing/2014/main" id="{65F1D178-10F2-4200-99A5-D78FBF64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93" y="1366088"/>
            <a:ext cx="4275474" cy="21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do sobre el 'Aedes aegypti', el mosquito del Zika">
            <a:extLst>
              <a:ext uri="{FF2B5EF4-FFF2-40B4-BE49-F238E27FC236}">
                <a16:creationId xmlns:a16="http://schemas.microsoft.com/office/drawing/2014/main" id="{E8975470-AC3F-4093-B74D-ED583CE7A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52" y="1366088"/>
            <a:ext cx="3667148" cy="21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2C92C24-134B-4D4B-B632-309D369CC4A9}"/>
              </a:ext>
            </a:extLst>
          </p:cNvPr>
          <p:cNvSpPr txBox="1"/>
          <p:nvPr/>
        </p:nvSpPr>
        <p:spPr>
          <a:xfrm>
            <a:off x="863717" y="3679543"/>
            <a:ext cx="418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NDVI</a:t>
            </a:r>
          </a:p>
          <a:p>
            <a:r>
              <a:rPr lang="es-CO" b="1"/>
              <a:t>-</a:t>
            </a:r>
            <a:r>
              <a:rPr lang="es-CO"/>
              <a:t>Rango de valores: -0.45 a 0.54</a:t>
            </a:r>
            <a:endParaRPr lang="es-CO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AEA193-B29B-47E0-BE93-F7ED21AE5C2C}"/>
              </a:ext>
            </a:extLst>
          </p:cNvPr>
          <p:cNvSpPr txBox="1"/>
          <p:nvPr/>
        </p:nvSpPr>
        <p:spPr>
          <a:xfrm>
            <a:off x="6518252" y="3679543"/>
            <a:ext cx="4009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Total de casos de dengue por semana</a:t>
            </a:r>
          </a:p>
          <a:p>
            <a:r>
              <a:rPr lang="es-CO" b="1"/>
              <a:t>-</a:t>
            </a:r>
            <a:r>
              <a:rPr lang="es-CO"/>
              <a:t>Rango de valores: 0 a 329</a:t>
            </a:r>
            <a:endParaRPr lang="es-CO" b="1"/>
          </a:p>
          <a:p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3BFF1E-3ECA-4E8D-9102-0B2825669E12}"/>
              </a:ext>
            </a:extLst>
          </p:cNvPr>
          <p:cNvSpPr txBox="1"/>
          <p:nvPr/>
        </p:nvSpPr>
        <p:spPr>
          <a:xfrm>
            <a:off x="1606550" y="5491912"/>
            <a:ext cx="897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i="1" u="sng"/>
              <a:t>Todo esto para dos ciudades: San Juan de puerto rico (</a:t>
            </a:r>
            <a:r>
              <a:rPr lang="es-CO" sz="2000" i="1" u="sng" err="1"/>
              <a:t>sj</a:t>
            </a:r>
            <a:r>
              <a:rPr lang="es-CO" sz="2000" i="1" u="sng"/>
              <a:t>) e Iquitos en Perú (</a:t>
            </a:r>
            <a:r>
              <a:rPr lang="es-CO" sz="2000" i="1" u="sng" err="1"/>
              <a:t>iq</a:t>
            </a:r>
            <a:r>
              <a:rPr lang="es-CO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8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D3CD3-DECB-469C-B2EE-7EF70C45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Gráfica de regresión lineal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6FF000B-2BDE-4626-AFB2-FAB0CE5D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303" y="1463558"/>
            <a:ext cx="3644461" cy="320878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A3F8A312-B1A8-4F78-80B8-92F901C3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527" y="1481721"/>
            <a:ext cx="3644461" cy="319062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2C3C44B-A886-4760-A6FC-4863AD520EFD}"/>
              </a:ext>
            </a:extLst>
          </p:cNvPr>
          <p:cNvSpPr txBox="1"/>
          <p:nvPr/>
        </p:nvSpPr>
        <p:spPr>
          <a:xfrm>
            <a:off x="7056122" y="4826614"/>
            <a:ext cx="2883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De acuerdo con la gráfica el NDVI cercanos 0.1 ocasiona más casos.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C2B80EB-B3B4-48B2-9D01-140700D68110}"/>
              </a:ext>
            </a:extLst>
          </p:cNvPr>
          <p:cNvSpPr txBox="1"/>
          <p:nvPr/>
        </p:nvSpPr>
        <p:spPr>
          <a:xfrm>
            <a:off x="1305951" y="4824744"/>
            <a:ext cx="2883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De acuerdo con la gráfica a mayor temperatura, mayor cantidad de casos.</a:t>
            </a:r>
          </a:p>
        </p:txBody>
      </p:sp>
    </p:spTree>
    <p:extLst>
      <p:ext uri="{BB962C8B-B14F-4D97-AF65-F5344CB8AC3E}">
        <p14:creationId xmlns:p14="http://schemas.microsoft.com/office/powerpoint/2010/main" val="76055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606E6059-4E1B-4B03-B6D8-0D6E78938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656" y="1535573"/>
            <a:ext cx="3644461" cy="32027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4D3CD3-DECB-469C-B2EE-7EF70C45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Gráfica de regresión lineal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33F0F6-B5BC-45F3-B5EC-7CAF3377AADD}"/>
              </a:ext>
            </a:extLst>
          </p:cNvPr>
          <p:cNvSpPr txBox="1"/>
          <p:nvPr/>
        </p:nvSpPr>
        <p:spPr>
          <a:xfrm>
            <a:off x="1320019" y="4824744"/>
            <a:ext cx="2883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De acuerdo con la gráfica, a mayor humedad mayor cantidad de casos.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97DD41C-0EAB-41D0-953E-6D43C0EFB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905" y="1535573"/>
            <a:ext cx="3652104" cy="31973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94DB34F-20F1-4874-9235-D51A9AAE904D}"/>
              </a:ext>
            </a:extLst>
          </p:cNvPr>
          <p:cNvSpPr txBox="1"/>
          <p:nvPr/>
        </p:nvSpPr>
        <p:spPr>
          <a:xfrm>
            <a:off x="6761871" y="4732887"/>
            <a:ext cx="2883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De acuerdo con la gráfica, en precipitaciones de 100 hay mayor cantidad de casos.</a:t>
            </a:r>
          </a:p>
        </p:txBody>
      </p:sp>
    </p:spTree>
    <p:extLst>
      <p:ext uri="{BB962C8B-B14F-4D97-AF65-F5344CB8AC3E}">
        <p14:creationId xmlns:p14="http://schemas.microsoft.com/office/powerpoint/2010/main" val="411914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25EA5C-9296-4F37-9D78-26837294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04" y="1388319"/>
            <a:ext cx="4029805" cy="30238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A75D6F-9ACF-4A1C-87F1-6065DF66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Aprendizaje supervisado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D2F23F-4680-486C-8D2D-604F7FFD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609"/>
            <a:ext cx="3967104" cy="23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dom Forest Regression. Random Forest Regression is a… | by Chaya Bakshi  | Level Up Coding">
            <a:extLst>
              <a:ext uri="{FF2B5EF4-FFF2-40B4-BE49-F238E27FC236}">
                <a16:creationId xmlns:a16="http://schemas.microsoft.com/office/drawing/2014/main" id="{D1B50E27-E469-4F38-9BFD-8F8016B8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774" y="2007773"/>
            <a:ext cx="4190462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8587D68-5864-4B29-85C4-436084383636}"/>
              </a:ext>
            </a:extLst>
          </p:cNvPr>
          <p:cNvSpPr txBox="1"/>
          <p:nvPr/>
        </p:nvSpPr>
        <p:spPr>
          <a:xfrm>
            <a:off x="311601" y="4279114"/>
            <a:ext cx="2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0" i="0" err="1">
                <a:effectLst/>
                <a:cs typeface="Arial" panose="020B0604020202020204" pitchFamily="34" charset="0"/>
              </a:rPr>
              <a:t>DecisionTreeRegressor</a:t>
            </a:r>
            <a:r>
              <a:rPr lang="es-CO" b="0" i="0">
                <a:effectLst/>
                <a:cs typeface="Arial" panose="020B0604020202020204" pitchFamily="34" charset="0"/>
              </a:rPr>
              <a:t> (DTR)</a:t>
            </a:r>
          </a:p>
          <a:p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A773AC-FFA7-4561-8F3D-F7A8BCC58043}"/>
              </a:ext>
            </a:extLst>
          </p:cNvPr>
          <p:cNvSpPr txBox="1"/>
          <p:nvPr/>
        </p:nvSpPr>
        <p:spPr>
          <a:xfrm>
            <a:off x="8298066" y="4336864"/>
            <a:ext cx="344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err="1">
                <a:effectLst/>
                <a:cs typeface="Arial" panose="020B0604020202020204" pitchFamily="34" charset="0"/>
              </a:rPr>
              <a:t>RandomForestRegressor</a:t>
            </a:r>
            <a:r>
              <a:rPr lang="es-CO">
                <a:cs typeface="Arial" panose="020B0604020202020204" pitchFamily="34" charset="0"/>
              </a:rPr>
              <a:t>(RFR)</a:t>
            </a:r>
            <a:endParaRPr lang="es-CO" b="0" i="0">
              <a:effectLst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1BBEE2-5E8D-4B59-BAD5-06CB2CA69BC6}"/>
              </a:ext>
            </a:extLst>
          </p:cNvPr>
          <p:cNvSpPr txBox="1"/>
          <p:nvPr/>
        </p:nvSpPr>
        <p:spPr>
          <a:xfrm>
            <a:off x="4512805" y="4309579"/>
            <a:ext cx="344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err="1"/>
              <a:t>GaussianProcessRegression</a:t>
            </a:r>
            <a:r>
              <a:rPr lang="es-CO"/>
              <a:t>(GPR)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D10282-F39B-4129-9CB6-D4F4AE527435}"/>
              </a:ext>
            </a:extLst>
          </p:cNvPr>
          <p:cNvSpPr txBox="1"/>
          <p:nvPr/>
        </p:nvSpPr>
        <p:spPr>
          <a:xfrm>
            <a:off x="311602" y="4822873"/>
            <a:ext cx="27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 es necesario tener </a:t>
            </a:r>
            <a:r>
              <a:rPr lang="es-CO" dirty="0" err="1"/>
              <a:t>normzalizados</a:t>
            </a:r>
            <a:r>
              <a:rPr lang="es-CO" dirty="0"/>
              <a:t> los datos.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CA1FD3-7973-4887-8936-13153396CC87}"/>
              </a:ext>
            </a:extLst>
          </p:cNvPr>
          <p:cNvSpPr txBox="1"/>
          <p:nvPr/>
        </p:nvSpPr>
        <p:spPr>
          <a:xfrm>
            <a:off x="8298066" y="4822873"/>
            <a:ext cx="27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No es afectado por el sobreajuste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D8CF36-0B01-4512-B0D3-DDD58F5F2504}"/>
              </a:ext>
            </a:extLst>
          </p:cNvPr>
          <p:cNvSpPr txBox="1"/>
          <p:nvPr/>
        </p:nvSpPr>
        <p:spPr>
          <a:xfrm>
            <a:off x="4512805" y="4822874"/>
            <a:ext cx="27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 muy versátil para usarla en entrenamientos.</a:t>
            </a:r>
          </a:p>
        </p:txBody>
      </p:sp>
    </p:spTree>
    <p:extLst>
      <p:ext uri="{BB962C8B-B14F-4D97-AF65-F5344CB8AC3E}">
        <p14:creationId xmlns:p14="http://schemas.microsoft.com/office/powerpoint/2010/main" val="149351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5E897-AF66-42CA-9A8C-2BFD3026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/>
              <a:t>Tabla comparativa de métodos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392508A-7165-49BB-871E-90744EA70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115208"/>
              </p:ext>
            </p:extLst>
          </p:nvPr>
        </p:nvGraphicFramePr>
        <p:xfrm>
          <a:off x="0" y="2851993"/>
          <a:ext cx="1219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053">
                  <a:extLst>
                    <a:ext uri="{9D8B030D-6E8A-4147-A177-3AD203B41FA5}">
                      <a16:colId xmlns:a16="http://schemas.microsoft.com/office/drawing/2014/main" val="1793597172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250870814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2195545947"/>
                    </a:ext>
                  </a:extLst>
                </a:gridCol>
                <a:gridCol w="2761862">
                  <a:extLst>
                    <a:ext uri="{9D8B030D-6E8A-4147-A177-3AD203B41FA5}">
                      <a16:colId xmlns:a16="http://schemas.microsoft.com/office/drawing/2014/main" val="3270918269"/>
                    </a:ext>
                  </a:extLst>
                </a:gridCol>
                <a:gridCol w="2749420">
                  <a:extLst>
                    <a:ext uri="{9D8B030D-6E8A-4147-A177-3AD203B41FA5}">
                      <a16:colId xmlns:a16="http://schemas.microsoft.com/office/drawing/2014/main" val="1623347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Temperatura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NDVI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Precipitación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3.253 (+/- 1.12629)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3.164 (+/- 1.59908)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3.173 (+/- 1.21401)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3.193 (+/- 1.27601)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4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3.111 (+/- 2.06094)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3.176 (+/- 1.72913)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3.166 (+/- 1.93092)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3.129 (+/- 1.84861)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9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GPR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93.632 (+/- 8346.54323)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3.278 (+/- 1.41717)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94.573 (+/- 6597.20752)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3.429 (+/- 2.06630)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6098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317CB46-7DA2-45E0-8319-65AC365D68B4}"/>
              </a:ext>
            </a:extLst>
          </p:cNvPr>
          <p:cNvSpPr txBox="1"/>
          <p:nvPr/>
        </p:nvSpPr>
        <p:spPr>
          <a:xfrm>
            <a:off x="3778898" y="1679510"/>
            <a:ext cx="438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/>
              <a:t>Datos tomados de la ciudad de Iquitos</a:t>
            </a:r>
          </a:p>
        </p:txBody>
      </p:sp>
    </p:spTree>
    <p:extLst>
      <p:ext uri="{BB962C8B-B14F-4D97-AF65-F5344CB8AC3E}">
        <p14:creationId xmlns:p14="http://schemas.microsoft.com/office/powerpoint/2010/main" val="328429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1706403-58C5-4303-9A70-322485682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733661"/>
              </p:ext>
            </p:extLst>
          </p:nvPr>
        </p:nvGraphicFramePr>
        <p:xfrm>
          <a:off x="0" y="2851993"/>
          <a:ext cx="1219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053">
                  <a:extLst>
                    <a:ext uri="{9D8B030D-6E8A-4147-A177-3AD203B41FA5}">
                      <a16:colId xmlns:a16="http://schemas.microsoft.com/office/drawing/2014/main" val="1793597172"/>
                    </a:ext>
                  </a:extLst>
                </a:gridCol>
                <a:gridCol w="2575249">
                  <a:extLst>
                    <a:ext uri="{9D8B030D-6E8A-4147-A177-3AD203B41FA5}">
                      <a16:colId xmlns:a16="http://schemas.microsoft.com/office/drawing/2014/main" val="2250870814"/>
                    </a:ext>
                  </a:extLst>
                </a:gridCol>
                <a:gridCol w="2565918">
                  <a:extLst>
                    <a:ext uri="{9D8B030D-6E8A-4147-A177-3AD203B41FA5}">
                      <a16:colId xmlns:a16="http://schemas.microsoft.com/office/drawing/2014/main" val="2195545947"/>
                    </a:ext>
                  </a:extLst>
                </a:gridCol>
                <a:gridCol w="3125756">
                  <a:extLst>
                    <a:ext uri="{9D8B030D-6E8A-4147-A177-3AD203B41FA5}">
                      <a16:colId xmlns:a16="http://schemas.microsoft.com/office/drawing/2014/main" val="3270918269"/>
                    </a:ext>
                  </a:extLst>
                </a:gridCol>
                <a:gridCol w="2964024">
                  <a:extLst>
                    <a:ext uri="{9D8B030D-6E8A-4147-A177-3AD203B41FA5}">
                      <a16:colId xmlns:a16="http://schemas.microsoft.com/office/drawing/2014/main" val="1623347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Temperatura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NDVI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Precipitación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6.336 (+/- 8.34354)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6.250 (+/- 3.71698)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6.068 (+/- 4.57751)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6.332 (+/- 3.20392)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4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6.187 (+/- 4.82246)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6.124 (+/- 7.08360) 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6.195 (+/- 6.05332)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6.342 (+/- 1.96056)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9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GPR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68.519 (+/- 2387.99180)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6.463 (+/- 5.40583)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119.684 (+/- 14186.46925)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17.231 (+/- 219.73383)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60982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7E49B938-41DC-4F4A-A625-DC1E0086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/>
              <a:t>Tabla comparativa de métodos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B8D227-1513-4EC3-A750-82DCCFDF3943}"/>
              </a:ext>
            </a:extLst>
          </p:cNvPr>
          <p:cNvSpPr txBox="1"/>
          <p:nvPr/>
        </p:nvSpPr>
        <p:spPr>
          <a:xfrm>
            <a:off x="3778898" y="1679510"/>
            <a:ext cx="441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/>
              <a:t>Datos tomados de la ciudad de San Juan</a:t>
            </a:r>
          </a:p>
        </p:txBody>
      </p:sp>
    </p:spTree>
    <p:extLst>
      <p:ext uri="{BB962C8B-B14F-4D97-AF65-F5344CB8AC3E}">
        <p14:creationId xmlns:p14="http://schemas.microsoft.com/office/powerpoint/2010/main" val="743768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815</Words>
  <Application>Microsoft Office PowerPoint</Application>
  <PresentationFormat>Panorámica</PresentationFormat>
  <Paragraphs>121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¿Qué contiene nuestro dataset?</vt:lpstr>
      <vt:lpstr>¿Qué contiene nuestro dataset?</vt:lpstr>
      <vt:lpstr>Gráfica de regresión lineal</vt:lpstr>
      <vt:lpstr>Gráfica de regresión lineal</vt:lpstr>
      <vt:lpstr>Aprendizaje supervisado </vt:lpstr>
      <vt:lpstr>Tabla comparativa de métodos</vt:lpstr>
      <vt:lpstr>Tabla comparativa de métodos</vt:lpstr>
      <vt:lpstr>Comparativa ciudades</vt:lpstr>
      <vt:lpstr>Comparativa de Factores</vt:lpstr>
      <vt:lpstr>Comparativa de Factores</vt:lpstr>
      <vt:lpstr>Comparativa de Factores</vt:lpstr>
      <vt:lpstr>Comparativa de Factores</vt:lpstr>
      <vt:lpstr>Comparativa de Factores</vt:lpstr>
      <vt:lpstr>Aprendizaje no supervisado </vt:lpstr>
      <vt:lpstr>Aprendizaje no supervisado </vt:lpstr>
      <vt:lpstr>CONCLUSIONES</vt:lpstr>
      <vt:lpstr>CONCLUSIONES</vt:lpstr>
      <vt:lpstr>CONCLUSIONES</vt:lpstr>
      <vt:lpstr>CONCLUSIONES</vt:lpstr>
      <vt:lpstr>Trabajo futuro y ambición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Santiago Angulo Florez</cp:lastModifiedBy>
  <cp:revision>1</cp:revision>
  <dcterms:created xsi:type="dcterms:W3CDTF">2019-03-06T15:22:16Z</dcterms:created>
  <dcterms:modified xsi:type="dcterms:W3CDTF">2020-09-08T21:57:25Z</dcterms:modified>
</cp:coreProperties>
</file>